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57" r:id="rId3"/>
    <p:sldId id="258"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89" d="100"/>
          <a:sy n="89" d="100"/>
        </p:scale>
        <p:origin x="6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73BC-A8ED-659B-425B-2D00FBA7CC8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6259AC76-2495-FD1D-0F4E-5123D0B90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2D2C535-CB84-11E4-9212-7F5CAAE5B29B}"/>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D72439BF-4D84-55AA-4A39-48A080CFD5D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A5E39F-1914-E1A7-EC2E-8FBD89FC3A3D}"/>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197085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E33FA-D78F-E781-B94E-AB2A27FB85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435551A-D1CB-9960-DCEF-C6673945CDB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703D73B-ABD9-4767-07E4-7330FA7492E9}"/>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DF2B413B-2AE7-BD50-A281-597AB689F5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CA5B9A-0FFC-462E-631C-31B641057D6D}"/>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53504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AAB819E-4665-9AD4-407C-848D084484F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1F80065-9C1F-2B92-E50B-7FADF1C7609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B68A19C-11F2-C60E-C957-46BA4AC4082C}"/>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2A7615ED-D2F5-3889-6CA9-DE385A4B39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24E48B-A6C2-903B-BC09-9E3FBACB8053}"/>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744159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de título e Nome palestrante">
    <p:bg>
      <p:bgPr>
        <a:solidFill>
          <a:srgbClr val="007744"/>
        </a:solidFill>
        <a:effectLst/>
      </p:bgPr>
    </p:bg>
    <p:spTree>
      <p:nvGrpSpPr>
        <p:cNvPr id="1" name=""/>
        <p:cNvGrpSpPr/>
        <p:nvPr/>
      </p:nvGrpSpPr>
      <p:grpSpPr>
        <a:xfrm>
          <a:off x="0" y="0"/>
          <a:ext cx="0" cy="0"/>
          <a:chOff x="0" y="0"/>
          <a:chExt cx="0" cy="0"/>
        </a:xfrm>
      </p:grpSpPr>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32"/>
            <a:ext cx="12192000" cy="6849735"/>
          </a:xfrm>
          <a:prstGeom prst="rect">
            <a:avLst/>
          </a:prstGeom>
        </p:spPr>
      </p:pic>
      <p:sp>
        <p:nvSpPr>
          <p:cNvPr id="9" name="Retângulo 8"/>
          <p:cNvSpPr/>
          <p:nvPr/>
        </p:nvSpPr>
        <p:spPr>
          <a:xfrm>
            <a:off x="0" y="4953000"/>
            <a:ext cx="12192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1800"/>
          </a:p>
        </p:txBody>
      </p:sp>
      <p:sp>
        <p:nvSpPr>
          <p:cNvPr id="10" name="Title 1"/>
          <p:cNvSpPr>
            <a:spLocks noGrp="1"/>
          </p:cNvSpPr>
          <p:nvPr>
            <p:ph type="title" hasCustomPrompt="1"/>
          </p:nvPr>
        </p:nvSpPr>
        <p:spPr>
          <a:xfrm>
            <a:off x="838200" y="882649"/>
            <a:ext cx="6770914" cy="1325563"/>
          </a:xfrm>
        </p:spPr>
        <p:txBody>
          <a:bodyPr/>
          <a:lstStyle>
            <a:lvl1pPr>
              <a:defRPr>
                <a:solidFill>
                  <a:schemeClr val="bg1"/>
                </a:solidFill>
                <a:effectLst>
                  <a:outerShdw blurRad="38100" dist="38100" dir="2700000" algn="tl">
                    <a:srgbClr val="000000">
                      <a:alpha val="43137"/>
                    </a:srgbClr>
                  </a:outerShdw>
                </a:effectLst>
              </a:defRPr>
            </a:lvl1pPr>
          </a:lstStyle>
          <a:p>
            <a:r>
              <a:rPr lang="pt-BR" dirty="0"/>
              <a:t>CLIQUE PARA EDITAR O TÍTULO MESTRE</a:t>
            </a:r>
            <a:endParaRPr lang="en-US" dirty="0"/>
          </a:p>
        </p:txBody>
      </p:sp>
      <p:sp>
        <p:nvSpPr>
          <p:cNvPr id="11" name="Subtítulo 2"/>
          <p:cNvSpPr>
            <a:spLocks noGrp="1"/>
          </p:cNvSpPr>
          <p:nvPr>
            <p:ph type="subTitle" idx="1"/>
          </p:nvPr>
        </p:nvSpPr>
        <p:spPr>
          <a:xfrm>
            <a:off x="838200" y="2954337"/>
            <a:ext cx="7481711" cy="1655763"/>
          </a:xfrm>
          <a:prstGeom prst="rect">
            <a:avLst/>
          </a:prstGeo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pt-BR"/>
              <a:t>Clique para editar o estilo do subtítulo Mestre</a:t>
            </a:r>
            <a:endParaRPr lang="pt-BR" dirty="0"/>
          </a:p>
        </p:txBody>
      </p:sp>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9911" y="5665508"/>
            <a:ext cx="3105199" cy="603317"/>
          </a:xfrm>
          <a:prstGeom prst="rect">
            <a:avLst/>
          </a:prstGeom>
        </p:spPr>
      </p:pic>
    </p:spTree>
    <p:extLst>
      <p:ext uri="{BB962C8B-B14F-4D97-AF65-F5344CB8AC3E}">
        <p14:creationId xmlns:p14="http://schemas.microsoft.com/office/powerpoint/2010/main" val="421647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4D67C-A966-C021-4574-A104E1DF8FE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F94FC5D-32A9-E4F1-9361-39B696DB2DD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CED0C4B-70E6-5874-7151-4791CB8924EE}"/>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9A36F56F-4512-99D7-401D-9F2540B970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5206FD2-961F-8F03-4745-67FF50578BEA}"/>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3527919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32F65B-0A9E-0078-90ED-1E8EAACE4F5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6047968-201F-5326-3349-F849BAA4C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2C97031-5039-EA7D-5CC8-E2925EAE7EA4}"/>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A3F7157E-6955-D549-8E6B-59CCDBE839E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B352262-5C3E-FA7E-094F-B5E4653D3602}"/>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85863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6E61D-CE7D-0F40-BA40-F635FF45968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184BC17-40A0-89B0-2059-8D8CC188CF2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636B340-0DC4-8DCB-DC06-E0E63A67EB45}"/>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DEF655-705F-B4BD-ADA0-DD6E68B29507}"/>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6" name="Espaço Reservado para Rodapé 5">
            <a:extLst>
              <a:ext uri="{FF2B5EF4-FFF2-40B4-BE49-F238E27FC236}">
                <a16:creationId xmlns:a16="http://schemas.microsoft.com/office/drawing/2014/main" id="{6BDBE06F-25D0-6903-12CF-8729F8F45D0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275CA46-B9AB-30A0-2939-AF24BAA0045F}"/>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325656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29DFAD-4D76-8896-4915-C144DD3D197F}"/>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F67F56D-656A-68E0-7E8E-AF181F4EC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A540FC5-AB87-D0CA-8550-5795E434CBA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0323701-88F6-E7C3-B7E6-EB2361C34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48562B4-43F5-2D1D-94E2-88A553736CD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47854CF-D7AA-3315-60FC-D47965BAC141}"/>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8" name="Espaço Reservado para Rodapé 7">
            <a:extLst>
              <a:ext uri="{FF2B5EF4-FFF2-40B4-BE49-F238E27FC236}">
                <a16:creationId xmlns:a16="http://schemas.microsoft.com/office/drawing/2014/main" id="{57B43962-73E7-C2E8-9FC3-1656043185F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63D4739-53EF-34D0-1E05-8234319226AA}"/>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129146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51668-688F-D609-E316-B0A58A25BB9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44FA9AC-F393-9124-150F-FB86A341FD6B}"/>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4" name="Espaço Reservado para Rodapé 3">
            <a:extLst>
              <a:ext uri="{FF2B5EF4-FFF2-40B4-BE49-F238E27FC236}">
                <a16:creationId xmlns:a16="http://schemas.microsoft.com/office/drawing/2014/main" id="{A13571BA-936D-3F15-28AB-4DCB173C4A8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543D0B7-5352-408C-789A-A9FDB91DD05B}"/>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114706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9F52C48-12E7-7087-300D-D5D90149216B}"/>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3" name="Espaço Reservado para Rodapé 2">
            <a:extLst>
              <a:ext uri="{FF2B5EF4-FFF2-40B4-BE49-F238E27FC236}">
                <a16:creationId xmlns:a16="http://schemas.microsoft.com/office/drawing/2014/main" id="{4DEA05E7-7A9F-C238-17E5-5F90D05E72BF}"/>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53C7A88-F1BA-A525-96F9-D01A53DE376B}"/>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2751233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DE38B-696F-6575-1072-207D80BE52E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1EDFE53-6121-D2D7-B654-30455C187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0E14ED3-1C40-5CA7-5242-A4AF84919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B8CE5FA-3BE8-8EF1-6EC0-FB4591A37839}"/>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6" name="Espaço Reservado para Rodapé 5">
            <a:extLst>
              <a:ext uri="{FF2B5EF4-FFF2-40B4-BE49-F238E27FC236}">
                <a16:creationId xmlns:a16="http://schemas.microsoft.com/office/drawing/2014/main" id="{DBDD3761-6893-FF4F-C546-681339B1057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BA80206-32BE-52D3-03E5-47A146E31279}"/>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154290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E6F238-8E8B-CCBD-0A9E-F475473DFBA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3B9AC7A1-B56E-79B4-116B-3AC608A0F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91C9FC6-AC00-8CFE-E4DD-D1CF42EC2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8CD7B57-DD43-8490-59B3-F5A1C6A37F62}"/>
              </a:ext>
            </a:extLst>
          </p:cNvPr>
          <p:cNvSpPr>
            <a:spLocks noGrp="1"/>
          </p:cNvSpPr>
          <p:nvPr>
            <p:ph type="dt" sz="half" idx="10"/>
          </p:nvPr>
        </p:nvSpPr>
        <p:spPr/>
        <p:txBody>
          <a:bodyPr/>
          <a:lstStyle/>
          <a:p>
            <a:fld id="{C467D048-A010-473E-80B7-281BFE9E22A0}" type="datetimeFigureOut">
              <a:rPr lang="pt-BR" smtClean="0"/>
              <a:t>28/07/2025</a:t>
            </a:fld>
            <a:endParaRPr lang="pt-BR"/>
          </a:p>
        </p:txBody>
      </p:sp>
      <p:sp>
        <p:nvSpPr>
          <p:cNvPr id="6" name="Espaço Reservado para Rodapé 5">
            <a:extLst>
              <a:ext uri="{FF2B5EF4-FFF2-40B4-BE49-F238E27FC236}">
                <a16:creationId xmlns:a16="http://schemas.microsoft.com/office/drawing/2014/main" id="{92349272-9AD3-1442-BA2A-8E514ADD7D9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333B98-9F15-838D-C2D3-5BF37FD1A8E1}"/>
              </a:ext>
            </a:extLst>
          </p:cNvPr>
          <p:cNvSpPr>
            <a:spLocks noGrp="1"/>
          </p:cNvSpPr>
          <p:nvPr>
            <p:ph type="sldNum" sz="quarter" idx="12"/>
          </p:nvPr>
        </p:nvSpPr>
        <p:spPr/>
        <p:txBody>
          <a:bodyPr/>
          <a:lstStyle/>
          <a:p>
            <a:fld id="{732F76F9-E3A6-4A6D-9827-6985049BB6D1}" type="slidenum">
              <a:rPr lang="pt-BR" smtClean="0"/>
              <a:t>‹nº›</a:t>
            </a:fld>
            <a:endParaRPr lang="pt-BR"/>
          </a:p>
        </p:txBody>
      </p:sp>
    </p:spTree>
    <p:extLst>
      <p:ext uri="{BB962C8B-B14F-4D97-AF65-F5344CB8AC3E}">
        <p14:creationId xmlns:p14="http://schemas.microsoft.com/office/powerpoint/2010/main" val="235423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72E41D2-6C0D-CCC8-3FAF-259E00549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5E844E9-A5EF-F73D-DE6D-1D838FA09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5D84305-9AE5-3BD4-912A-7778FCF2F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67D048-A010-473E-80B7-281BFE9E22A0}" type="datetimeFigureOut">
              <a:rPr lang="pt-BR" smtClean="0"/>
              <a:t>28/07/2025</a:t>
            </a:fld>
            <a:endParaRPr lang="pt-BR"/>
          </a:p>
        </p:txBody>
      </p:sp>
      <p:sp>
        <p:nvSpPr>
          <p:cNvPr id="5" name="Espaço Reservado para Rodapé 4">
            <a:extLst>
              <a:ext uri="{FF2B5EF4-FFF2-40B4-BE49-F238E27FC236}">
                <a16:creationId xmlns:a16="http://schemas.microsoft.com/office/drawing/2014/main" id="{ADF9F0A3-2B66-73A8-637A-1393E1F8D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4302E6D-1CDC-BB2D-7D53-BD51EB39D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F76F9-E3A6-4A6D-9827-6985049BB6D1}" type="slidenum">
              <a:rPr lang="pt-BR" smtClean="0"/>
              <a:t>‹nº›</a:t>
            </a:fld>
            <a:endParaRPr lang="pt-BR"/>
          </a:p>
        </p:txBody>
      </p:sp>
    </p:spTree>
    <p:extLst>
      <p:ext uri="{BB962C8B-B14F-4D97-AF65-F5344CB8AC3E}">
        <p14:creationId xmlns:p14="http://schemas.microsoft.com/office/powerpoint/2010/main" val="3854867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436CE-B69F-4F35-AE77-ADD58EF039AC}"/>
              </a:ext>
            </a:extLst>
          </p:cNvPr>
          <p:cNvSpPr>
            <a:spLocks noGrp="1"/>
          </p:cNvSpPr>
          <p:nvPr>
            <p:ph type="title"/>
          </p:nvPr>
        </p:nvSpPr>
        <p:spPr>
          <a:xfrm>
            <a:off x="2329180" y="1016737"/>
            <a:ext cx="7533640" cy="2198494"/>
          </a:xfrm>
        </p:spPr>
        <p:txBody>
          <a:bodyPr>
            <a:noAutofit/>
          </a:bodyPr>
          <a:lstStyle/>
          <a:p>
            <a:pPr algn="ctr"/>
            <a:r>
              <a:rPr lang="pt-BR" sz="7200" dirty="0"/>
              <a:t>Introdução ao IoT</a:t>
            </a:r>
            <a:endParaRPr lang="pt-BR" sz="5400" dirty="0"/>
          </a:p>
        </p:txBody>
      </p:sp>
      <p:sp>
        <p:nvSpPr>
          <p:cNvPr id="3" name="Subtítulo 2">
            <a:extLst>
              <a:ext uri="{FF2B5EF4-FFF2-40B4-BE49-F238E27FC236}">
                <a16:creationId xmlns:a16="http://schemas.microsoft.com/office/drawing/2014/main" id="{54DA5F8D-893A-4B30-A57E-52EDB427435C}"/>
              </a:ext>
            </a:extLst>
          </p:cNvPr>
          <p:cNvSpPr>
            <a:spLocks noGrp="1"/>
          </p:cNvSpPr>
          <p:nvPr>
            <p:ph type="subTitle" idx="1"/>
          </p:nvPr>
        </p:nvSpPr>
        <p:spPr>
          <a:xfrm>
            <a:off x="8142514" y="4396304"/>
            <a:ext cx="3922486" cy="472440"/>
          </a:xfrm>
        </p:spPr>
        <p:txBody>
          <a:bodyPr>
            <a:noAutofit/>
          </a:bodyPr>
          <a:lstStyle/>
          <a:p>
            <a:r>
              <a:rPr lang="pt-BR" sz="2800" dirty="0"/>
              <a:t>Prof.  Gerson Trindade</a:t>
            </a:r>
          </a:p>
        </p:txBody>
      </p:sp>
      <p:sp>
        <p:nvSpPr>
          <p:cNvPr id="4" name="Subtítulo 2">
            <a:extLst>
              <a:ext uri="{FF2B5EF4-FFF2-40B4-BE49-F238E27FC236}">
                <a16:creationId xmlns:a16="http://schemas.microsoft.com/office/drawing/2014/main" id="{DCB542CC-A3E5-957F-AEBE-DD27D17E0BD4}"/>
              </a:ext>
            </a:extLst>
          </p:cNvPr>
          <p:cNvSpPr txBox="1">
            <a:spLocks/>
          </p:cNvSpPr>
          <p:nvPr/>
        </p:nvSpPr>
        <p:spPr>
          <a:xfrm>
            <a:off x="2853266" y="2780771"/>
            <a:ext cx="6485467" cy="639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178"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pt-BR" dirty="0"/>
              <a:t>Internet das Coisas</a:t>
            </a:r>
          </a:p>
        </p:txBody>
      </p:sp>
    </p:spTree>
    <p:extLst>
      <p:ext uri="{BB962C8B-B14F-4D97-AF65-F5344CB8AC3E}">
        <p14:creationId xmlns:p14="http://schemas.microsoft.com/office/powerpoint/2010/main" val="1584292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C250-DEDA-1A23-F7C5-1F4AE296FB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7EE08D-0188-EA01-5765-2B1EC2DDF5C3}"/>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IoT Industrial</a:t>
            </a:r>
          </a:p>
        </p:txBody>
      </p:sp>
      <p:sp>
        <p:nvSpPr>
          <p:cNvPr id="3" name="Espaço Reservado para Conteúdo 2">
            <a:extLst>
              <a:ext uri="{FF2B5EF4-FFF2-40B4-BE49-F238E27FC236}">
                <a16:creationId xmlns:a16="http://schemas.microsoft.com/office/drawing/2014/main" id="{E0DC915E-087A-65BB-2C4B-EAB54DF66CB1}"/>
              </a:ext>
            </a:extLst>
          </p:cNvPr>
          <p:cNvSpPr>
            <a:spLocks noGrp="1"/>
          </p:cNvSpPr>
          <p:nvPr>
            <p:ph idx="1"/>
          </p:nvPr>
        </p:nvSpPr>
        <p:spPr>
          <a:xfrm>
            <a:off x="838200" y="1373804"/>
            <a:ext cx="10515600" cy="3122893"/>
          </a:xfrm>
        </p:spPr>
        <p:txBody>
          <a:bodyPr>
            <a:normAutofit/>
          </a:bodyPr>
          <a:lstStyle/>
          <a:p>
            <a:pPr>
              <a:lnSpc>
                <a:spcPct val="120000"/>
              </a:lnSpc>
            </a:pPr>
            <a:r>
              <a:rPr lang="pt-BR" dirty="0"/>
              <a:t>IoT industrial → aplicações de IoT voltadas para ambientes industriais e fabris.</a:t>
            </a:r>
          </a:p>
          <a:p>
            <a:pPr>
              <a:lnSpc>
                <a:spcPct val="120000"/>
              </a:lnSpc>
            </a:pPr>
            <a:r>
              <a:rPr lang="pt-BR" dirty="0"/>
              <a:t>Diferença de outros cenários: necessidade de interação com redes e sistemas já existentes. </a:t>
            </a:r>
          </a:p>
        </p:txBody>
      </p:sp>
      <p:pic>
        <p:nvPicPr>
          <p:cNvPr id="5" name="Imagem 4">
            <a:extLst>
              <a:ext uri="{FF2B5EF4-FFF2-40B4-BE49-F238E27FC236}">
                <a16:creationId xmlns:a16="http://schemas.microsoft.com/office/drawing/2014/main" id="{7FA70A4E-9023-E4AF-B85B-4D54AB94D2B8}"/>
              </a:ext>
            </a:extLst>
          </p:cNvPr>
          <p:cNvPicPr>
            <a:picLocks noChangeAspect="1"/>
          </p:cNvPicPr>
          <p:nvPr/>
        </p:nvPicPr>
        <p:blipFill>
          <a:blip r:embed="rId2"/>
          <a:stretch>
            <a:fillRect/>
          </a:stretch>
        </p:blipFill>
        <p:spPr>
          <a:xfrm>
            <a:off x="4689326" y="3526874"/>
            <a:ext cx="6664474" cy="3173559"/>
          </a:xfrm>
          <a:prstGeom prst="rect">
            <a:avLst/>
          </a:prstGeom>
          <a:ln>
            <a:noFill/>
          </a:ln>
          <a:effectLst>
            <a:softEdge rad="112500"/>
          </a:effectLst>
        </p:spPr>
      </p:pic>
    </p:spTree>
    <p:extLst>
      <p:ext uri="{BB962C8B-B14F-4D97-AF65-F5344CB8AC3E}">
        <p14:creationId xmlns:p14="http://schemas.microsoft.com/office/powerpoint/2010/main" val="429024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4D12F-EA01-9163-6422-41100634B675}"/>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D1A31EA-89DD-448B-4D73-75F13EA76C0C}"/>
              </a:ext>
            </a:extLst>
          </p:cNvPr>
          <p:cNvSpPr>
            <a:spLocks noGrp="1"/>
          </p:cNvSpPr>
          <p:nvPr>
            <p:ph idx="1"/>
          </p:nvPr>
        </p:nvSpPr>
        <p:spPr>
          <a:xfrm>
            <a:off x="580016" y="1464778"/>
            <a:ext cx="10515600" cy="4863042"/>
          </a:xfrm>
        </p:spPr>
        <p:txBody>
          <a:bodyPr>
            <a:normAutofit/>
          </a:bodyPr>
          <a:lstStyle/>
          <a:p>
            <a:pPr marL="0" indent="0">
              <a:lnSpc>
                <a:spcPct val="120000"/>
              </a:lnSpc>
              <a:buNone/>
            </a:pPr>
            <a:r>
              <a:rPr lang="pt-BR" dirty="0"/>
              <a:t>Desafios </a:t>
            </a:r>
          </a:p>
          <a:p>
            <a:pPr>
              <a:lnSpc>
                <a:spcPct val="120000"/>
              </a:lnSpc>
            </a:pPr>
            <a:r>
              <a:rPr lang="pt-BR" dirty="0"/>
              <a:t>sobreposições de aplicações</a:t>
            </a:r>
          </a:p>
          <a:p>
            <a:pPr>
              <a:lnSpc>
                <a:spcPct val="120000"/>
              </a:lnSpc>
            </a:pPr>
            <a:r>
              <a:rPr lang="pt-BR" dirty="0"/>
              <a:t>compatibilidade e conversão de redes e protocolos </a:t>
            </a:r>
          </a:p>
          <a:p>
            <a:pPr>
              <a:lnSpc>
                <a:spcPct val="120000"/>
              </a:lnSpc>
            </a:pPr>
            <a:r>
              <a:rPr lang="pt-BR" dirty="0"/>
              <a:t>Integração/interface com os equipamentos já instalados</a:t>
            </a:r>
          </a:p>
          <a:p>
            <a:pPr>
              <a:lnSpc>
                <a:spcPct val="120000"/>
              </a:lnSpc>
            </a:pPr>
            <a:r>
              <a:rPr lang="pt-BR" dirty="0"/>
              <a:t>Integração à máquinas com pouca tecnologia embarcada (</a:t>
            </a:r>
            <a:r>
              <a:rPr lang="pt-BR" dirty="0" err="1"/>
              <a:t>retrofit</a:t>
            </a:r>
            <a:r>
              <a:rPr lang="pt-BR" dirty="0"/>
              <a:t>)</a:t>
            </a:r>
          </a:p>
          <a:p>
            <a:pPr>
              <a:lnSpc>
                <a:spcPct val="120000"/>
              </a:lnSpc>
            </a:pPr>
            <a:r>
              <a:rPr lang="pt-BR" dirty="0"/>
              <a:t>Requisitos de comunicação industrial </a:t>
            </a:r>
            <a:r>
              <a:rPr lang="pt-BR" dirty="0" err="1"/>
              <a:t>vs</a:t>
            </a:r>
            <a:r>
              <a:rPr lang="pt-BR" dirty="0"/>
              <a:t> internet</a:t>
            </a:r>
          </a:p>
          <a:p>
            <a:pPr>
              <a:lnSpc>
                <a:spcPct val="120000"/>
              </a:lnSpc>
            </a:pPr>
            <a:r>
              <a:rPr lang="pt-BR" dirty="0"/>
              <a:t>Cyber-segurança</a:t>
            </a:r>
          </a:p>
        </p:txBody>
      </p:sp>
      <p:sp>
        <p:nvSpPr>
          <p:cNvPr id="6" name="Título 1">
            <a:extLst>
              <a:ext uri="{FF2B5EF4-FFF2-40B4-BE49-F238E27FC236}">
                <a16:creationId xmlns:a16="http://schemas.microsoft.com/office/drawing/2014/main" id="{D558D63B-44B2-7708-9811-DAFB7F2B7F8A}"/>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IoT Industrial</a:t>
            </a:r>
          </a:p>
        </p:txBody>
      </p:sp>
    </p:spTree>
    <p:extLst>
      <p:ext uri="{BB962C8B-B14F-4D97-AF65-F5344CB8AC3E}">
        <p14:creationId xmlns:p14="http://schemas.microsoft.com/office/powerpoint/2010/main" val="122433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6666E-D65A-817A-5800-1B630E0DF020}"/>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470059C-3C82-BFC9-FEB9-A1E182A04E8A}"/>
              </a:ext>
            </a:extLst>
          </p:cNvPr>
          <p:cNvSpPr>
            <a:spLocks noGrp="1"/>
          </p:cNvSpPr>
          <p:nvPr>
            <p:ph idx="1"/>
          </p:nvPr>
        </p:nvSpPr>
        <p:spPr>
          <a:xfrm>
            <a:off x="838200" y="1825625"/>
            <a:ext cx="10515600" cy="4863042"/>
          </a:xfrm>
        </p:spPr>
        <p:txBody>
          <a:bodyPr>
            <a:normAutofit/>
          </a:bodyPr>
          <a:lstStyle/>
          <a:p>
            <a:pPr>
              <a:lnSpc>
                <a:spcPct val="120000"/>
              </a:lnSpc>
            </a:pPr>
            <a:r>
              <a:rPr lang="pt-BR" dirty="0"/>
              <a:t>Chamamos IoT industrial as aplicações de IoT voltadas para ambientes industriais e fabris. </a:t>
            </a:r>
          </a:p>
          <a:p>
            <a:pPr marL="0" indent="0">
              <a:lnSpc>
                <a:spcPct val="120000"/>
              </a:lnSpc>
              <a:buNone/>
            </a:pPr>
            <a:endParaRPr lang="pt-BR" dirty="0"/>
          </a:p>
          <a:p>
            <a:pPr>
              <a:lnSpc>
                <a:spcPct val="120000"/>
              </a:lnSpc>
            </a:pPr>
            <a:r>
              <a:rPr lang="pt-BR" dirty="0"/>
              <a:t>A principal diferença de outros cenários é a necessidade de interação com outras redes e sistemas de controle já existentes e necessários ao ambiente industrial e com os dispositivos, protocolos e interfaces que compõem essas redes e sistemas. </a:t>
            </a:r>
          </a:p>
        </p:txBody>
      </p:sp>
      <p:sp>
        <p:nvSpPr>
          <p:cNvPr id="6" name="Título 1">
            <a:extLst>
              <a:ext uri="{FF2B5EF4-FFF2-40B4-BE49-F238E27FC236}">
                <a16:creationId xmlns:a16="http://schemas.microsoft.com/office/drawing/2014/main" id="{14E7B168-5D78-CE74-98C9-7DFFE04B7B71}"/>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IoT Industrial</a:t>
            </a:r>
          </a:p>
        </p:txBody>
      </p:sp>
    </p:spTree>
    <p:extLst>
      <p:ext uri="{BB962C8B-B14F-4D97-AF65-F5344CB8AC3E}">
        <p14:creationId xmlns:p14="http://schemas.microsoft.com/office/powerpoint/2010/main" val="392078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DD9B4-4938-ACD2-2192-8EFB983C7B1D}"/>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FFD8014-50F5-A9A5-B4FE-A4E861F4E9D7}"/>
              </a:ext>
            </a:extLst>
          </p:cNvPr>
          <p:cNvSpPr>
            <a:spLocks noGrp="1"/>
          </p:cNvSpPr>
          <p:nvPr>
            <p:ph idx="1"/>
          </p:nvPr>
        </p:nvSpPr>
        <p:spPr>
          <a:xfrm>
            <a:off x="838200" y="1825625"/>
            <a:ext cx="10515600" cy="4863042"/>
          </a:xfrm>
        </p:spPr>
        <p:txBody>
          <a:bodyPr>
            <a:normAutofit/>
          </a:bodyPr>
          <a:lstStyle/>
          <a:p>
            <a:pPr>
              <a:lnSpc>
                <a:spcPct val="120000"/>
              </a:lnSpc>
            </a:pPr>
            <a:r>
              <a:rPr lang="pt-BR" dirty="0"/>
              <a:t>Os desafios adicionais do IoT industrial incluem as sobreposições de aplicações, a compatibilidade e conversão de redes e protocolos, Integração à máquinas e processos com pouca tecnologia embarcada, os requisitos de comunicação industrial e comunicação através da internet, questões de segurança, etc. </a:t>
            </a:r>
          </a:p>
        </p:txBody>
      </p:sp>
      <p:sp>
        <p:nvSpPr>
          <p:cNvPr id="6" name="Título 1">
            <a:extLst>
              <a:ext uri="{FF2B5EF4-FFF2-40B4-BE49-F238E27FC236}">
                <a16:creationId xmlns:a16="http://schemas.microsoft.com/office/drawing/2014/main" id="{4A43D5B7-85DD-4B7B-264E-10F02D31B06B}"/>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IoT Industrial</a:t>
            </a:r>
          </a:p>
        </p:txBody>
      </p:sp>
    </p:spTree>
    <p:extLst>
      <p:ext uri="{BB962C8B-B14F-4D97-AF65-F5344CB8AC3E}">
        <p14:creationId xmlns:p14="http://schemas.microsoft.com/office/powerpoint/2010/main" val="4244837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AC8F7-9E02-153C-A244-AF10E6A2A1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2D58B8-7489-EF85-AC92-D3FC7B4EDE6E}"/>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 Características fundamentais</a:t>
            </a:r>
          </a:p>
        </p:txBody>
      </p:sp>
      <p:sp>
        <p:nvSpPr>
          <p:cNvPr id="3" name="Espaço Reservado para Conteúdo 2">
            <a:extLst>
              <a:ext uri="{FF2B5EF4-FFF2-40B4-BE49-F238E27FC236}">
                <a16:creationId xmlns:a16="http://schemas.microsoft.com/office/drawing/2014/main" id="{DB012432-34B1-F63A-ABEE-4A7BCBA56F5E}"/>
              </a:ext>
            </a:extLst>
          </p:cNvPr>
          <p:cNvSpPr>
            <a:spLocks noGrp="1"/>
          </p:cNvSpPr>
          <p:nvPr>
            <p:ph idx="1"/>
          </p:nvPr>
        </p:nvSpPr>
        <p:spPr>
          <a:xfrm>
            <a:off x="838200" y="1825625"/>
            <a:ext cx="10515600" cy="4863042"/>
          </a:xfrm>
        </p:spPr>
        <p:txBody>
          <a:bodyPr>
            <a:normAutofit/>
          </a:bodyPr>
          <a:lstStyle/>
          <a:p>
            <a:pPr>
              <a:lnSpc>
                <a:spcPct val="120000"/>
              </a:lnSpc>
            </a:pPr>
            <a:r>
              <a:rPr lang="pt-BR" dirty="0"/>
              <a:t>Interconectividade</a:t>
            </a:r>
          </a:p>
          <a:p>
            <a:pPr>
              <a:lnSpc>
                <a:spcPct val="120000"/>
              </a:lnSpc>
            </a:pPr>
            <a:r>
              <a:rPr lang="pt-BR" dirty="0"/>
              <a:t>Heterogeneidade</a:t>
            </a:r>
          </a:p>
          <a:p>
            <a:pPr>
              <a:lnSpc>
                <a:spcPct val="120000"/>
              </a:lnSpc>
            </a:pPr>
            <a:r>
              <a:rPr lang="pt-BR" dirty="0"/>
              <a:t>Mudanças dinâmicas</a:t>
            </a:r>
          </a:p>
          <a:p>
            <a:pPr>
              <a:lnSpc>
                <a:spcPct val="120000"/>
              </a:lnSpc>
            </a:pPr>
            <a:r>
              <a:rPr lang="pt-BR" dirty="0"/>
              <a:t>Escala</a:t>
            </a:r>
          </a:p>
          <a:p>
            <a:pPr>
              <a:lnSpc>
                <a:spcPct val="120000"/>
              </a:lnSpc>
            </a:pPr>
            <a:r>
              <a:rPr lang="pt-BR" dirty="0"/>
              <a:t>Limitação de recursos computacionais</a:t>
            </a:r>
          </a:p>
          <a:p>
            <a:pPr>
              <a:lnSpc>
                <a:spcPct val="120000"/>
              </a:lnSpc>
            </a:pPr>
            <a:r>
              <a:rPr lang="pt-BR" dirty="0"/>
              <a:t>Baixo consumo de energia (nas aplicações wireless)</a:t>
            </a:r>
          </a:p>
        </p:txBody>
      </p:sp>
      <p:pic>
        <p:nvPicPr>
          <p:cNvPr id="4098" name="Picture 2" descr="O que é indústria 4.0 – Abracopel">
            <a:extLst>
              <a:ext uri="{FF2B5EF4-FFF2-40B4-BE49-F238E27FC236}">
                <a16:creationId xmlns:a16="http://schemas.microsoft.com/office/drawing/2014/main" id="{D31C97E6-D056-16B1-003B-791133340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180" y="1441748"/>
            <a:ext cx="6772275" cy="2705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2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6F31-ACAD-43B8-D195-344F371901AF}"/>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F417574-651D-AE54-0647-DCE1A68FD756}"/>
              </a:ext>
            </a:extLst>
          </p:cNvPr>
          <p:cNvSpPr>
            <a:spLocks noGrp="1"/>
          </p:cNvSpPr>
          <p:nvPr>
            <p:ph idx="1"/>
          </p:nvPr>
        </p:nvSpPr>
        <p:spPr>
          <a:xfrm>
            <a:off x="838200" y="1825625"/>
            <a:ext cx="10515600" cy="4863042"/>
          </a:xfrm>
        </p:spPr>
        <p:txBody>
          <a:bodyPr>
            <a:normAutofit fontScale="70000" lnSpcReduction="20000"/>
          </a:bodyPr>
          <a:lstStyle/>
          <a:p>
            <a:pPr>
              <a:lnSpc>
                <a:spcPct val="120000"/>
              </a:lnSpc>
            </a:pPr>
            <a:r>
              <a:rPr lang="pt-BR" sz="3400" b="1" dirty="0"/>
              <a:t>Interconectividade: </a:t>
            </a:r>
            <a:r>
              <a:rPr lang="pt-BR" dirty="0"/>
              <a:t>capacidade de conexão entre dispositivos de diferentes tipos de redes</a:t>
            </a:r>
          </a:p>
          <a:p>
            <a:pPr>
              <a:lnSpc>
                <a:spcPct val="120000"/>
              </a:lnSpc>
            </a:pPr>
            <a:r>
              <a:rPr lang="pt-BR" sz="3400" b="1" dirty="0"/>
              <a:t>Heterogeneidade: </a:t>
            </a:r>
            <a:r>
              <a:rPr lang="pt-BR" dirty="0"/>
              <a:t>é premissa de qualquer sistema IoT suportar diferentes redes e protocolos</a:t>
            </a:r>
          </a:p>
          <a:p>
            <a:pPr>
              <a:lnSpc>
                <a:spcPct val="120000"/>
              </a:lnSpc>
            </a:pPr>
            <a:r>
              <a:rPr lang="pt-BR" sz="3400" b="1" dirty="0"/>
              <a:t>Mudanças dinâmicas: </a:t>
            </a:r>
            <a:r>
              <a:rPr lang="pt-BR" dirty="0"/>
              <a:t>o sistema deve ser capaz e suportar inclusão e exclusão de elementos da redes sem causar um erro fatal da aplicação. </a:t>
            </a:r>
          </a:p>
          <a:p>
            <a:pPr>
              <a:lnSpc>
                <a:spcPct val="120000"/>
              </a:lnSpc>
            </a:pPr>
            <a:r>
              <a:rPr lang="pt-BR" sz="3400" b="1" dirty="0"/>
              <a:t>Escala: </a:t>
            </a:r>
            <a:r>
              <a:rPr lang="pt-BR" dirty="0"/>
              <a:t>o número de dispositivos suportados por uma aplicação tende a ser muito grande e crescente. </a:t>
            </a:r>
          </a:p>
          <a:p>
            <a:pPr>
              <a:lnSpc>
                <a:spcPct val="120000"/>
              </a:lnSpc>
            </a:pPr>
            <a:r>
              <a:rPr lang="pt-BR" sz="3400" b="1" dirty="0"/>
              <a:t>Recursos limitados: </a:t>
            </a:r>
            <a:r>
              <a:rPr lang="pt-BR" dirty="0"/>
              <a:t>as aplicações devem poder ser executadas com as limitação de recursos computacionais como memória, processamento, </a:t>
            </a:r>
            <a:r>
              <a:rPr lang="pt-BR" dirty="0" err="1"/>
              <a:t>etc</a:t>
            </a:r>
            <a:r>
              <a:rPr lang="pt-BR" dirty="0"/>
              <a:t>, dos dispositivos (coisas) presentes nas aplicações. </a:t>
            </a:r>
          </a:p>
          <a:p>
            <a:pPr>
              <a:lnSpc>
                <a:spcPct val="120000"/>
              </a:lnSpc>
            </a:pPr>
            <a:r>
              <a:rPr lang="pt-BR" sz="3400" b="1" dirty="0"/>
              <a:t>Baixo consumo de energia: </a:t>
            </a:r>
            <a:r>
              <a:rPr lang="pt-BR" dirty="0"/>
              <a:t>deve ser previstas estratégias que reduzam o consumo de energia nas aplicações wireless e/ou alimentadas a bateria.</a:t>
            </a:r>
          </a:p>
        </p:txBody>
      </p:sp>
      <p:sp>
        <p:nvSpPr>
          <p:cNvPr id="6" name="Título 1">
            <a:extLst>
              <a:ext uri="{FF2B5EF4-FFF2-40B4-BE49-F238E27FC236}">
                <a16:creationId xmlns:a16="http://schemas.microsoft.com/office/drawing/2014/main" id="{75672BFA-A990-5DEF-331C-FD8EDAF7049B}"/>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 Características fundamentais</a:t>
            </a:r>
          </a:p>
        </p:txBody>
      </p:sp>
    </p:spTree>
    <p:extLst>
      <p:ext uri="{BB962C8B-B14F-4D97-AF65-F5344CB8AC3E}">
        <p14:creationId xmlns:p14="http://schemas.microsoft.com/office/powerpoint/2010/main" val="62297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8CCF6-5257-F1F1-201D-EFC6607B34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E6773BB-8878-342A-99ED-E4F8874B46D2}"/>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 Modos de endereçamento</a:t>
            </a:r>
          </a:p>
        </p:txBody>
      </p:sp>
      <p:pic>
        <p:nvPicPr>
          <p:cNvPr id="7" name="Imagem 6">
            <a:extLst>
              <a:ext uri="{FF2B5EF4-FFF2-40B4-BE49-F238E27FC236}">
                <a16:creationId xmlns:a16="http://schemas.microsoft.com/office/drawing/2014/main" id="{DC741576-9660-19E4-B77E-3ED3BC384D3D}"/>
              </a:ext>
            </a:extLst>
          </p:cNvPr>
          <p:cNvPicPr>
            <a:picLocks noChangeAspect="1"/>
          </p:cNvPicPr>
          <p:nvPr/>
        </p:nvPicPr>
        <p:blipFill>
          <a:blip r:embed="rId2"/>
          <a:stretch>
            <a:fillRect/>
          </a:stretch>
        </p:blipFill>
        <p:spPr>
          <a:xfrm>
            <a:off x="1867609" y="1536564"/>
            <a:ext cx="8456782" cy="4831298"/>
          </a:xfrm>
          <a:prstGeom prst="rect">
            <a:avLst/>
          </a:prstGeom>
        </p:spPr>
      </p:pic>
    </p:spTree>
    <p:extLst>
      <p:ext uri="{BB962C8B-B14F-4D97-AF65-F5344CB8AC3E}">
        <p14:creationId xmlns:p14="http://schemas.microsoft.com/office/powerpoint/2010/main" val="21178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A6F6A-0D1D-3E16-D506-CCA763201679}"/>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20CFDCC-4479-F454-3A0E-C84D34F14BFF}"/>
              </a:ext>
            </a:extLst>
          </p:cNvPr>
          <p:cNvSpPr>
            <a:spLocks noGrp="1"/>
          </p:cNvSpPr>
          <p:nvPr>
            <p:ph idx="1"/>
          </p:nvPr>
        </p:nvSpPr>
        <p:spPr>
          <a:xfrm>
            <a:off x="838200" y="1825625"/>
            <a:ext cx="10515600" cy="4863042"/>
          </a:xfrm>
        </p:spPr>
        <p:txBody>
          <a:bodyPr>
            <a:normAutofit/>
          </a:bodyPr>
          <a:lstStyle/>
          <a:p>
            <a:pPr>
              <a:lnSpc>
                <a:spcPct val="120000"/>
              </a:lnSpc>
            </a:pPr>
            <a:r>
              <a:rPr lang="pt-BR" dirty="0"/>
              <a:t>Foi enfatizada a questão de endereçamento único para os dispositivos de IoT. Na prática, no entanto, muitos sistemas tem redes de dispositivos com modos de endereçamento local ou próprios (não baseados em IP). Nesses casos surge a função de proxy (que pode estar incorporada junto a outras funções em outros dispositivos) que realiza a conversão de endereços ou outra forma de referência aos dispositivos locais.</a:t>
            </a:r>
          </a:p>
        </p:txBody>
      </p:sp>
      <p:sp>
        <p:nvSpPr>
          <p:cNvPr id="6" name="Título 1">
            <a:extLst>
              <a:ext uri="{FF2B5EF4-FFF2-40B4-BE49-F238E27FC236}">
                <a16:creationId xmlns:a16="http://schemas.microsoft.com/office/drawing/2014/main" id="{D17AB03D-7AE6-35ED-A278-C7F648EAAC31}"/>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 Modos de endereçamento</a:t>
            </a:r>
          </a:p>
        </p:txBody>
      </p:sp>
    </p:spTree>
    <p:extLst>
      <p:ext uri="{BB962C8B-B14F-4D97-AF65-F5344CB8AC3E}">
        <p14:creationId xmlns:p14="http://schemas.microsoft.com/office/powerpoint/2010/main" val="260179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7D017-E5BE-9A79-4A02-1A1C5E63F9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8E56CC3-2E41-D7CD-8996-82872098A507}"/>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e a Indústria 4.0</a:t>
            </a:r>
          </a:p>
        </p:txBody>
      </p:sp>
      <p:pic>
        <p:nvPicPr>
          <p:cNvPr id="7" name="Imagem 6">
            <a:extLst>
              <a:ext uri="{FF2B5EF4-FFF2-40B4-BE49-F238E27FC236}">
                <a16:creationId xmlns:a16="http://schemas.microsoft.com/office/drawing/2014/main" id="{2EF497D8-F1BB-7EAF-52FE-814F294E2E32}"/>
              </a:ext>
            </a:extLst>
          </p:cNvPr>
          <p:cNvPicPr>
            <a:picLocks noChangeAspect="1"/>
          </p:cNvPicPr>
          <p:nvPr/>
        </p:nvPicPr>
        <p:blipFill>
          <a:blip r:embed="rId2"/>
          <a:stretch>
            <a:fillRect/>
          </a:stretch>
        </p:blipFill>
        <p:spPr>
          <a:xfrm>
            <a:off x="2228371" y="1143001"/>
            <a:ext cx="7735257" cy="5366808"/>
          </a:xfrm>
          <a:prstGeom prst="rect">
            <a:avLst/>
          </a:prstGeom>
        </p:spPr>
      </p:pic>
    </p:spTree>
    <p:extLst>
      <p:ext uri="{BB962C8B-B14F-4D97-AF65-F5344CB8AC3E}">
        <p14:creationId xmlns:p14="http://schemas.microsoft.com/office/powerpoint/2010/main" val="92557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D2E4A-FFB3-464D-BA2E-DE17F4F571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395F62-CA74-ECD0-BA97-0D3B726FBE8B}"/>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Pilares da Indústria 4.0</a:t>
            </a:r>
          </a:p>
        </p:txBody>
      </p:sp>
      <p:pic>
        <p:nvPicPr>
          <p:cNvPr id="4" name="Imagem 3">
            <a:extLst>
              <a:ext uri="{FF2B5EF4-FFF2-40B4-BE49-F238E27FC236}">
                <a16:creationId xmlns:a16="http://schemas.microsoft.com/office/drawing/2014/main" id="{421A07C9-F15F-D9A1-3D4D-8CD8EB26FFC1}"/>
              </a:ext>
            </a:extLst>
          </p:cNvPr>
          <p:cNvPicPr>
            <a:picLocks noChangeAspect="1"/>
          </p:cNvPicPr>
          <p:nvPr/>
        </p:nvPicPr>
        <p:blipFill>
          <a:blip r:embed="rId2"/>
          <a:stretch>
            <a:fillRect/>
          </a:stretch>
        </p:blipFill>
        <p:spPr>
          <a:xfrm>
            <a:off x="1223282" y="1404570"/>
            <a:ext cx="9745435" cy="5268060"/>
          </a:xfrm>
          <a:prstGeom prst="rect">
            <a:avLst/>
          </a:prstGeom>
        </p:spPr>
      </p:pic>
    </p:spTree>
    <p:extLst>
      <p:ext uri="{BB962C8B-B14F-4D97-AF65-F5344CB8AC3E}">
        <p14:creationId xmlns:p14="http://schemas.microsoft.com/office/powerpoint/2010/main" val="187135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a comunicação de dados e microserviços: e a visão da Indústria 4.0">
            <a:extLst>
              <a:ext uri="{FF2B5EF4-FFF2-40B4-BE49-F238E27FC236}">
                <a16:creationId xmlns:a16="http://schemas.microsoft.com/office/drawing/2014/main" id="{6A1DA661-4B92-ED68-C8B3-83C8175B6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84" y="1385720"/>
            <a:ext cx="8007275" cy="45040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F61AFF3-680E-3480-92FF-A7FE3EF35EE4}"/>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Internet das Coisas - IoT</a:t>
            </a:r>
          </a:p>
        </p:txBody>
      </p:sp>
      <p:sp>
        <p:nvSpPr>
          <p:cNvPr id="3" name="Espaço Reservado para Conteúdo 2">
            <a:extLst>
              <a:ext uri="{FF2B5EF4-FFF2-40B4-BE49-F238E27FC236}">
                <a16:creationId xmlns:a16="http://schemas.microsoft.com/office/drawing/2014/main" id="{AF28F777-CE29-B89F-2610-967A671B3B65}"/>
              </a:ext>
            </a:extLst>
          </p:cNvPr>
          <p:cNvSpPr>
            <a:spLocks noGrp="1"/>
          </p:cNvSpPr>
          <p:nvPr>
            <p:ph idx="1"/>
          </p:nvPr>
        </p:nvSpPr>
        <p:spPr/>
        <p:txBody>
          <a:bodyPr/>
          <a:lstStyle/>
          <a:p>
            <a:r>
              <a:rPr lang="pt-BR" dirty="0"/>
              <a:t>O que é IoT?</a:t>
            </a:r>
          </a:p>
          <a:p>
            <a:r>
              <a:rPr lang="pt-BR" dirty="0"/>
              <a:t>IoT e a indústria 4.0</a:t>
            </a:r>
          </a:p>
          <a:p>
            <a:r>
              <a:rPr lang="pt-BR" dirty="0"/>
              <a:t>Cenários e aplicações</a:t>
            </a:r>
          </a:p>
          <a:p>
            <a:r>
              <a:rPr lang="pt-BR" dirty="0"/>
              <a:t>Arquitetura de IoT</a:t>
            </a:r>
          </a:p>
        </p:txBody>
      </p:sp>
    </p:spTree>
    <p:extLst>
      <p:ext uri="{BB962C8B-B14F-4D97-AF65-F5344CB8AC3E}">
        <p14:creationId xmlns:p14="http://schemas.microsoft.com/office/powerpoint/2010/main" val="3793205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3E50C-104F-631B-A435-D7D4B2A2F9A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71C63F-F4FA-7B19-8BD8-4D02561B9E78}"/>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de sistemas da Indústria 4.0</a:t>
            </a:r>
          </a:p>
        </p:txBody>
      </p:sp>
      <p:pic>
        <p:nvPicPr>
          <p:cNvPr id="5" name="Imagem 4">
            <a:extLst>
              <a:ext uri="{FF2B5EF4-FFF2-40B4-BE49-F238E27FC236}">
                <a16:creationId xmlns:a16="http://schemas.microsoft.com/office/drawing/2014/main" id="{2120F063-61FD-862D-28F8-FBECA35CACF4}"/>
              </a:ext>
            </a:extLst>
          </p:cNvPr>
          <p:cNvPicPr>
            <a:picLocks noChangeAspect="1"/>
          </p:cNvPicPr>
          <p:nvPr/>
        </p:nvPicPr>
        <p:blipFill>
          <a:blip r:embed="rId2"/>
          <a:stretch>
            <a:fillRect/>
          </a:stretch>
        </p:blipFill>
        <p:spPr>
          <a:xfrm>
            <a:off x="838200" y="1508637"/>
            <a:ext cx="10515600" cy="5048146"/>
          </a:xfrm>
          <a:prstGeom prst="rect">
            <a:avLst/>
          </a:prstGeom>
        </p:spPr>
      </p:pic>
    </p:spTree>
    <p:extLst>
      <p:ext uri="{BB962C8B-B14F-4D97-AF65-F5344CB8AC3E}">
        <p14:creationId xmlns:p14="http://schemas.microsoft.com/office/powerpoint/2010/main" val="32773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0E51D-90A3-24EF-EFC3-E0F466BD7F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278351-57AE-5060-5FC8-CA94EADAA7ED}"/>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de sistemas da Indústria 4.0</a:t>
            </a:r>
          </a:p>
        </p:txBody>
      </p:sp>
      <p:pic>
        <p:nvPicPr>
          <p:cNvPr id="4" name="Imagem 3">
            <a:extLst>
              <a:ext uri="{FF2B5EF4-FFF2-40B4-BE49-F238E27FC236}">
                <a16:creationId xmlns:a16="http://schemas.microsoft.com/office/drawing/2014/main" id="{95A430CD-25A3-882E-9D69-7A0391DFBB99}"/>
              </a:ext>
            </a:extLst>
          </p:cNvPr>
          <p:cNvPicPr>
            <a:picLocks noChangeAspect="1"/>
          </p:cNvPicPr>
          <p:nvPr/>
        </p:nvPicPr>
        <p:blipFill>
          <a:blip r:embed="rId2"/>
          <a:stretch>
            <a:fillRect/>
          </a:stretch>
        </p:blipFill>
        <p:spPr>
          <a:xfrm>
            <a:off x="317500" y="1514582"/>
            <a:ext cx="11557000" cy="5162348"/>
          </a:xfrm>
          <a:prstGeom prst="rect">
            <a:avLst/>
          </a:prstGeom>
        </p:spPr>
      </p:pic>
    </p:spTree>
    <p:extLst>
      <p:ext uri="{BB962C8B-B14F-4D97-AF65-F5344CB8AC3E}">
        <p14:creationId xmlns:p14="http://schemas.microsoft.com/office/powerpoint/2010/main" val="165941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C087F-22CA-A9E9-4A68-3435B48BE3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682B0A-CDDE-3148-1C5B-23606DCE1705}"/>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IoT – Cenários e aplicações</a:t>
            </a:r>
          </a:p>
        </p:txBody>
      </p:sp>
      <p:sp>
        <p:nvSpPr>
          <p:cNvPr id="3" name="Espaço Reservado para Conteúdo 2">
            <a:extLst>
              <a:ext uri="{FF2B5EF4-FFF2-40B4-BE49-F238E27FC236}">
                <a16:creationId xmlns:a16="http://schemas.microsoft.com/office/drawing/2014/main" id="{DACC3975-C8A9-498A-D47B-B51F734324C8}"/>
              </a:ext>
            </a:extLst>
          </p:cNvPr>
          <p:cNvSpPr>
            <a:spLocks noGrp="1"/>
          </p:cNvSpPr>
          <p:nvPr>
            <p:ph idx="1"/>
          </p:nvPr>
        </p:nvSpPr>
        <p:spPr>
          <a:xfrm>
            <a:off x="838200" y="1825625"/>
            <a:ext cx="10515600" cy="4863042"/>
          </a:xfrm>
        </p:spPr>
        <p:txBody>
          <a:bodyPr>
            <a:normAutofit/>
          </a:bodyPr>
          <a:lstStyle/>
          <a:p>
            <a:pPr>
              <a:lnSpc>
                <a:spcPct val="120000"/>
              </a:lnSpc>
            </a:pPr>
            <a:r>
              <a:rPr lang="pt-BR" dirty="0" err="1"/>
              <a:t>Smart</a:t>
            </a:r>
            <a:r>
              <a:rPr lang="pt-BR" dirty="0"/>
              <a:t> </a:t>
            </a:r>
            <a:r>
              <a:rPr lang="pt-BR" dirty="0" err="1"/>
              <a:t>Cities</a:t>
            </a:r>
            <a:endParaRPr lang="pt-BR" dirty="0"/>
          </a:p>
          <a:p>
            <a:pPr>
              <a:lnSpc>
                <a:spcPct val="120000"/>
              </a:lnSpc>
            </a:pPr>
            <a:r>
              <a:rPr lang="pt-BR" dirty="0" err="1"/>
              <a:t>Smart</a:t>
            </a:r>
            <a:r>
              <a:rPr lang="pt-BR" dirty="0"/>
              <a:t> </a:t>
            </a:r>
            <a:r>
              <a:rPr lang="pt-BR" dirty="0" err="1"/>
              <a:t>Buildings</a:t>
            </a:r>
            <a:endParaRPr lang="pt-BR" dirty="0"/>
          </a:p>
          <a:p>
            <a:pPr>
              <a:lnSpc>
                <a:spcPct val="120000"/>
              </a:lnSpc>
            </a:pPr>
            <a:r>
              <a:rPr lang="pt-BR" dirty="0" err="1"/>
              <a:t>Smart</a:t>
            </a:r>
            <a:r>
              <a:rPr lang="pt-BR" dirty="0"/>
              <a:t> Health / </a:t>
            </a:r>
            <a:r>
              <a:rPr lang="pt-BR" dirty="0" err="1"/>
              <a:t>Werables</a:t>
            </a:r>
            <a:endParaRPr lang="pt-BR" dirty="0"/>
          </a:p>
          <a:p>
            <a:pPr>
              <a:lnSpc>
                <a:spcPct val="120000"/>
              </a:lnSpc>
            </a:pPr>
            <a:r>
              <a:rPr lang="pt-BR" dirty="0" err="1"/>
              <a:t>Smart</a:t>
            </a:r>
            <a:r>
              <a:rPr lang="pt-BR" dirty="0"/>
              <a:t> </a:t>
            </a:r>
            <a:r>
              <a:rPr lang="pt-BR" dirty="0" err="1"/>
              <a:t>Farm</a:t>
            </a:r>
            <a:r>
              <a:rPr lang="pt-BR" dirty="0"/>
              <a:t> / </a:t>
            </a:r>
            <a:r>
              <a:rPr lang="pt-BR" dirty="0" err="1"/>
              <a:t>Precision</a:t>
            </a:r>
            <a:r>
              <a:rPr lang="pt-BR" dirty="0"/>
              <a:t> </a:t>
            </a:r>
            <a:r>
              <a:rPr lang="pt-BR" dirty="0" err="1"/>
              <a:t>Agriculture</a:t>
            </a:r>
            <a:endParaRPr lang="pt-BR" dirty="0"/>
          </a:p>
          <a:p>
            <a:pPr>
              <a:lnSpc>
                <a:spcPct val="120000"/>
              </a:lnSpc>
            </a:pPr>
            <a:r>
              <a:rPr lang="pt-BR" dirty="0"/>
              <a:t>Monitoramento ambiental</a:t>
            </a:r>
          </a:p>
          <a:p>
            <a:pPr>
              <a:lnSpc>
                <a:spcPct val="120000"/>
              </a:lnSpc>
            </a:pPr>
            <a:r>
              <a:rPr lang="pt-BR" dirty="0" err="1"/>
              <a:t>Smart</a:t>
            </a:r>
            <a:r>
              <a:rPr lang="pt-BR" dirty="0"/>
              <a:t> Grid</a:t>
            </a:r>
          </a:p>
          <a:p>
            <a:pPr>
              <a:lnSpc>
                <a:spcPct val="120000"/>
              </a:lnSpc>
            </a:pPr>
            <a:r>
              <a:rPr lang="pt-BR" dirty="0"/>
              <a:t>Industrial IoT (</a:t>
            </a:r>
            <a:r>
              <a:rPr lang="pt-BR" dirty="0" err="1"/>
              <a:t>IIoT</a:t>
            </a:r>
            <a:r>
              <a:rPr lang="pt-BR" dirty="0"/>
              <a:t>)</a:t>
            </a:r>
          </a:p>
        </p:txBody>
      </p:sp>
    </p:spTree>
    <p:extLst>
      <p:ext uri="{BB962C8B-B14F-4D97-AF65-F5344CB8AC3E}">
        <p14:creationId xmlns:p14="http://schemas.microsoft.com/office/powerpoint/2010/main" val="844119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3FD59-6641-CF40-B344-D9FA330FD5C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FB1C36-8D98-20C0-5E7B-09E37EF909CF}"/>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do IoT</a:t>
            </a:r>
          </a:p>
        </p:txBody>
      </p:sp>
      <p:pic>
        <p:nvPicPr>
          <p:cNvPr id="9" name="Imagem 8">
            <a:extLst>
              <a:ext uri="{FF2B5EF4-FFF2-40B4-BE49-F238E27FC236}">
                <a16:creationId xmlns:a16="http://schemas.microsoft.com/office/drawing/2014/main" id="{1FA70F47-8164-0813-A716-6EDCA95FC353}"/>
              </a:ext>
            </a:extLst>
          </p:cNvPr>
          <p:cNvPicPr>
            <a:picLocks noChangeAspect="1"/>
          </p:cNvPicPr>
          <p:nvPr/>
        </p:nvPicPr>
        <p:blipFill>
          <a:blip r:embed="rId2"/>
          <a:stretch>
            <a:fillRect/>
          </a:stretch>
        </p:blipFill>
        <p:spPr>
          <a:xfrm>
            <a:off x="419100" y="1464080"/>
            <a:ext cx="11353800" cy="5120675"/>
          </a:xfrm>
          <a:prstGeom prst="rect">
            <a:avLst/>
          </a:prstGeom>
        </p:spPr>
      </p:pic>
    </p:spTree>
    <p:extLst>
      <p:ext uri="{BB962C8B-B14F-4D97-AF65-F5344CB8AC3E}">
        <p14:creationId xmlns:p14="http://schemas.microsoft.com/office/powerpoint/2010/main" val="315585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0BEB-45A0-0178-6725-B2C28DA0AFE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1B669DA-B220-8651-A20C-C19F787A57E1}"/>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do IoT – M2M </a:t>
            </a:r>
            <a:r>
              <a:rPr lang="pt-BR" dirty="0" err="1"/>
              <a:t>vs</a:t>
            </a:r>
            <a:r>
              <a:rPr lang="pt-BR" dirty="0"/>
              <a:t> IoT</a:t>
            </a:r>
          </a:p>
        </p:txBody>
      </p:sp>
      <p:pic>
        <p:nvPicPr>
          <p:cNvPr id="4" name="Imagem 3">
            <a:extLst>
              <a:ext uri="{FF2B5EF4-FFF2-40B4-BE49-F238E27FC236}">
                <a16:creationId xmlns:a16="http://schemas.microsoft.com/office/drawing/2014/main" id="{7E9D5707-0E46-43AD-9A01-1F332F4C9C16}"/>
              </a:ext>
            </a:extLst>
          </p:cNvPr>
          <p:cNvPicPr>
            <a:picLocks noChangeAspect="1"/>
          </p:cNvPicPr>
          <p:nvPr/>
        </p:nvPicPr>
        <p:blipFill>
          <a:blip r:embed="rId2"/>
          <a:stretch>
            <a:fillRect/>
          </a:stretch>
        </p:blipFill>
        <p:spPr>
          <a:xfrm>
            <a:off x="347133" y="1388527"/>
            <a:ext cx="11497733" cy="5317067"/>
          </a:xfrm>
          <a:prstGeom prst="rect">
            <a:avLst/>
          </a:prstGeom>
        </p:spPr>
      </p:pic>
    </p:spTree>
    <p:extLst>
      <p:ext uri="{BB962C8B-B14F-4D97-AF65-F5344CB8AC3E}">
        <p14:creationId xmlns:p14="http://schemas.microsoft.com/office/powerpoint/2010/main" val="153334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C0AF5-34E9-A205-F853-78DF4C0E2D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891219-80E4-6852-D134-52DC1BCC4937}"/>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do IoT</a:t>
            </a:r>
          </a:p>
        </p:txBody>
      </p:sp>
      <p:pic>
        <p:nvPicPr>
          <p:cNvPr id="4" name="Imagem 3">
            <a:extLst>
              <a:ext uri="{FF2B5EF4-FFF2-40B4-BE49-F238E27FC236}">
                <a16:creationId xmlns:a16="http://schemas.microsoft.com/office/drawing/2014/main" id="{B04150BE-14AA-7546-61A5-B7E1E4F25C97}"/>
              </a:ext>
            </a:extLst>
          </p:cNvPr>
          <p:cNvPicPr>
            <a:picLocks noChangeAspect="1"/>
          </p:cNvPicPr>
          <p:nvPr/>
        </p:nvPicPr>
        <p:blipFill>
          <a:blip r:embed="rId2"/>
          <a:stretch>
            <a:fillRect/>
          </a:stretch>
        </p:blipFill>
        <p:spPr>
          <a:xfrm>
            <a:off x="546100" y="1462791"/>
            <a:ext cx="11099800" cy="4831123"/>
          </a:xfrm>
          <a:prstGeom prst="rect">
            <a:avLst/>
          </a:prstGeom>
        </p:spPr>
      </p:pic>
    </p:spTree>
    <p:extLst>
      <p:ext uri="{BB962C8B-B14F-4D97-AF65-F5344CB8AC3E}">
        <p14:creationId xmlns:p14="http://schemas.microsoft.com/office/powerpoint/2010/main" val="9248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B027-1887-DC9F-CAE8-684712119C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CA24D2-2EBD-F421-0ACD-A21B4EB01190}"/>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do IoT</a:t>
            </a:r>
          </a:p>
        </p:txBody>
      </p:sp>
      <p:pic>
        <p:nvPicPr>
          <p:cNvPr id="5" name="Imagem 4">
            <a:extLst>
              <a:ext uri="{FF2B5EF4-FFF2-40B4-BE49-F238E27FC236}">
                <a16:creationId xmlns:a16="http://schemas.microsoft.com/office/drawing/2014/main" id="{CE113B7D-D202-2B7B-2246-F9052E2F036F}"/>
              </a:ext>
            </a:extLst>
          </p:cNvPr>
          <p:cNvPicPr>
            <a:picLocks noChangeAspect="1"/>
          </p:cNvPicPr>
          <p:nvPr/>
        </p:nvPicPr>
        <p:blipFill>
          <a:blip r:embed="rId2"/>
          <a:stretch>
            <a:fillRect/>
          </a:stretch>
        </p:blipFill>
        <p:spPr>
          <a:xfrm>
            <a:off x="994833" y="1256562"/>
            <a:ext cx="10202333" cy="5460608"/>
          </a:xfrm>
          <a:prstGeom prst="rect">
            <a:avLst/>
          </a:prstGeom>
        </p:spPr>
      </p:pic>
    </p:spTree>
    <p:extLst>
      <p:ext uri="{BB962C8B-B14F-4D97-AF65-F5344CB8AC3E}">
        <p14:creationId xmlns:p14="http://schemas.microsoft.com/office/powerpoint/2010/main" val="960812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904F8-B9B8-27CF-C0B7-4DAD5605FB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493580-33C3-76FE-B55B-47E9B605C83D}"/>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Arquitetura do IoT</a:t>
            </a:r>
          </a:p>
        </p:txBody>
      </p:sp>
      <p:pic>
        <p:nvPicPr>
          <p:cNvPr id="4" name="Imagem 3">
            <a:extLst>
              <a:ext uri="{FF2B5EF4-FFF2-40B4-BE49-F238E27FC236}">
                <a16:creationId xmlns:a16="http://schemas.microsoft.com/office/drawing/2014/main" id="{0C57C32E-2438-991F-DCE9-701E07A861F5}"/>
              </a:ext>
            </a:extLst>
          </p:cNvPr>
          <p:cNvPicPr>
            <a:picLocks noChangeAspect="1"/>
          </p:cNvPicPr>
          <p:nvPr/>
        </p:nvPicPr>
        <p:blipFill>
          <a:blip r:embed="rId2"/>
          <a:stretch>
            <a:fillRect/>
          </a:stretch>
        </p:blipFill>
        <p:spPr>
          <a:xfrm>
            <a:off x="423333" y="1537686"/>
            <a:ext cx="11345333" cy="4417057"/>
          </a:xfrm>
          <a:prstGeom prst="rect">
            <a:avLst/>
          </a:prstGeom>
        </p:spPr>
      </p:pic>
    </p:spTree>
    <p:extLst>
      <p:ext uri="{BB962C8B-B14F-4D97-AF65-F5344CB8AC3E}">
        <p14:creationId xmlns:p14="http://schemas.microsoft.com/office/powerpoint/2010/main" val="2032153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E791-5CE4-CECD-CA68-31D3867F6DF9}"/>
              </a:ext>
            </a:extLst>
          </p:cNvPr>
          <p:cNvSpPr>
            <a:spLocks noGrp="1"/>
          </p:cNvSpPr>
          <p:nvPr>
            <p:ph type="title"/>
          </p:nvPr>
        </p:nvSpPr>
        <p:spPr>
          <a:xfrm>
            <a:off x="0" y="1"/>
            <a:ext cx="12192000" cy="972000"/>
          </a:xfrm>
          <a:solidFill>
            <a:schemeClr val="accent1">
              <a:lumMod val="40000"/>
              <a:lumOff val="60000"/>
            </a:schemeClr>
          </a:solidFill>
        </p:spPr>
        <p:txBody>
          <a:bodyPr/>
          <a:lstStyle/>
          <a:p>
            <a:r>
              <a:rPr lang="pt-BR" dirty="0"/>
              <a:t> Algumas definições de IoT</a:t>
            </a:r>
          </a:p>
        </p:txBody>
      </p:sp>
      <p:sp>
        <p:nvSpPr>
          <p:cNvPr id="3" name="Espaço Reservado para Conteúdo 2">
            <a:extLst>
              <a:ext uri="{FF2B5EF4-FFF2-40B4-BE49-F238E27FC236}">
                <a16:creationId xmlns:a16="http://schemas.microsoft.com/office/drawing/2014/main" id="{A9EF2F15-0247-4F85-9A6E-C5B911F4D516}"/>
              </a:ext>
            </a:extLst>
          </p:cNvPr>
          <p:cNvSpPr>
            <a:spLocks noGrp="1"/>
          </p:cNvSpPr>
          <p:nvPr>
            <p:ph idx="1"/>
          </p:nvPr>
        </p:nvSpPr>
        <p:spPr>
          <a:xfrm>
            <a:off x="493956" y="1427592"/>
            <a:ext cx="10515600" cy="4351338"/>
          </a:xfrm>
        </p:spPr>
        <p:txBody>
          <a:bodyPr>
            <a:normAutofit/>
          </a:bodyPr>
          <a:lstStyle/>
          <a:p>
            <a:r>
              <a:rPr lang="pt-BR" dirty="0"/>
              <a:t>Internet das coisas (IoT) → uma rede global de objetos interconectados, unicamente endereçados, baseados em protocolos de comunicação padronizados.</a:t>
            </a:r>
          </a:p>
          <a:p>
            <a:endParaRPr lang="pt-BR" dirty="0"/>
          </a:p>
          <a:p>
            <a:r>
              <a:rPr lang="pt-BR" dirty="0"/>
              <a:t>Internet das Coisas é “a mudança mais substancial na produção de bens desde a segunda revolução industrial” (Michael Porter);</a:t>
            </a:r>
          </a:p>
          <a:p>
            <a:pPr marL="0" indent="0">
              <a:buNone/>
            </a:pPr>
            <a:endParaRPr lang="pt-BR" dirty="0"/>
          </a:p>
        </p:txBody>
      </p:sp>
    </p:spTree>
    <p:extLst>
      <p:ext uri="{BB962C8B-B14F-4D97-AF65-F5344CB8AC3E}">
        <p14:creationId xmlns:p14="http://schemas.microsoft.com/office/powerpoint/2010/main" val="270789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CF669-5CE5-614D-63F5-06226B992A3E}"/>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6CD2C8F-B664-D59C-C650-C1093400E85B}"/>
              </a:ext>
            </a:extLst>
          </p:cNvPr>
          <p:cNvSpPr>
            <a:spLocks noGrp="1"/>
          </p:cNvSpPr>
          <p:nvPr>
            <p:ph idx="1"/>
          </p:nvPr>
        </p:nvSpPr>
        <p:spPr/>
        <p:txBody>
          <a:bodyPr>
            <a:normAutofit/>
          </a:bodyPr>
          <a:lstStyle/>
          <a:p>
            <a:r>
              <a:rPr lang="pt-BR" dirty="0"/>
              <a:t>O impacto de IoT na economia global será de 4% a 11% do PIB do planeta em 2025 (portanto, entre 3,9 e 11,1 trilhões de dólares); (McKinsey Global </a:t>
            </a:r>
            <a:r>
              <a:rPr lang="pt-BR" dirty="0" err="1"/>
              <a:t>Institute</a:t>
            </a:r>
            <a:r>
              <a:rPr lang="pt-BR" dirty="0"/>
              <a:t>).</a:t>
            </a:r>
          </a:p>
          <a:p>
            <a:endParaRPr lang="pt-BR" dirty="0"/>
          </a:p>
          <a:p>
            <a:r>
              <a:rPr lang="pt-BR" dirty="0"/>
              <a:t>No caso específico do Brasil, a estimativa é de 50 a 200 bilhões de dólares de impacto econômico em 2025;</a:t>
            </a:r>
          </a:p>
          <a:p>
            <a:endParaRPr lang="pt-BR" dirty="0"/>
          </a:p>
          <a:p>
            <a:r>
              <a:rPr lang="pt-BR" dirty="0"/>
              <a:t>50 bilhões de objetos conectados desde 2020. </a:t>
            </a:r>
          </a:p>
          <a:p>
            <a:endParaRPr lang="pt-BR" dirty="0"/>
          </a:p>
        </p:txBody>
      </p:sp>
      <p:sp>
        <p:nvSpPr>
          <p:cNvPr id="6" name="Título 1">
            <a:extLst>
              <a:ext uri="{FF2B5EF4-FFF2-40B4-BE49-F238E27FC236}">
                <a16:creationId xmlns:a16="http://schemas.microsoft.com/office/drawing/2014/main" id="{04070AE8-C222-8AAE-FB09-FD0815573531}"/>
              </a:ext>
            </a:extLst>
          </p:cNvPr>
          <p:cNvSpPr>
            <a:spLocks noGrp="1"/>
          </p:cNvSpPr>
          <p:nvPr>
            <p:ph type="title"/>
          </p:nvPr>
        </p:nvSpPr>
        <p:spPr>
          <a:xfrm>
            <a:off x="0" y="1"/>
            <a:ext cx="12192000" cy="972000"/>
          </a:xfrm>
          <a:solidFill>
            <a:schemeClr val="accent1">
              <a:lumMod val="40000"/>
              <a:lumOff val="60000"/>
            </a:schemeClr>
          </a:solidFill>
        </p:spPr>
        <p:txBody>
          <a:bodyPr/>
          <a:lstStyle/>
          <a:p>
            <a:r>
              <a:rPr lang="pt-BR" dirty="0"/>
              <a:t> Algumas definições de IoT</a:t>
            </a:r>
          </a:p>
        </p:txBody>
      </p:sp>
    </p:spTree>
    <p:extLst>
      <p:ext uri="{BB962C8B-B14F-4D97-AF65-F5344CB8AC3E}">
        <p14:creationId xmlns:p14="http://schemas.microsoft.com/office/powerpoint/2010/main" val="294543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88BDA-2F8F-5945-FC0A-E7B097537EF9}"/>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D663A88-235D-1B5C-C3F5-DB2D22C24D2B}"/>
              </a:ext>
            </a:extLst>
          </p:cNvPr>
          <p:cNvSpPr>
            <a:spLocks noGrp="1"/>
          </p:cNvSpPr>
          <p:nvPr>
            <p:ph idx="1"/>
          </p:nvPr>
        </p:nvSpPr>
        <p:spPr>
          <a:xfrm>
            <a:off x="838200" y="1825625"/>
            <a:ext cx="10515600" cy="4863042"/>
          </a:xfrm>
        </p:spPr>
        <p:txBody>
          <a:bodyPr>
            <a:normAutofit/>
          </a:bodyPr>
          <a:lstStyle/>
          <a:p>
            <a:pPr marL="0" indent="0">
              <a:buNone/>
            </a:pPr>
            <a:r>
              <a:rPr lang="pt-BR" dirty="0"/>
              <a:t>Internet das coisas significa “uma rede global de objetos </a:t>
            </a:r>
          </a:p>
          <a:p>
            <a:pPr marL="0" indent="0">
              <a:buNone/>
            </a:pPr>
            <a:r>
              <a:rPr lang="pt-BR" dirty="0"/>
              <a:t>interconectados, unicamente endereçados, baseados em protocolos </a:t>
            </a:r>
          </a:p>
          <a:p>
            <a:pPr marL="0" indent="0">
              <a:buNone/>
            </a:pPr>
            <a:r>
              <a:rPr lang="pt-BR" dirty="0"/>
              <a:t>de comunicação padronizados”.</a:t>
            </a:r>
          </a:p>
          <a:p>
            <a:pPr marL="0" indent="0">
              <a:buNone/>
            </a:pPr>
            <a:endParaRPr lang="pt-BR" dirty="0"/>
          </a:p>
          <a:p>
            <a:pPr marL="0" indent="0">
              <a:buNone/>
            </a:pPr>
            <a:r>
              <a:rPr lang="pt-BR" dirty="0"/>
              <a:t>Internet das coisas:</a:t>
            </a:r>
          </a:p>
          <a:p>
            <a:r>
              <a:rPr lang="pt-BR" dirty="0"/>
              <a:t>Todo tipo de dispositivo com conectividade IP conectado à Internet;</a:t>
            </a:r>
          </a:p>
          <a:p>
            <a:r>
              <a:rPr lang="pt-BR" dirty="0"/>
              <a:t>Cenário de rede heterogêneo;</a:t>
            </a:r>
          </a:p>
          <a:p>
            <a:r>
              <a:rPr lang="pt-BR" dirty="0"/>
              <a:t>A comunicação entre os dispositivos é independente de protocolo e tecnologia de comunicação.</a:t>
            </a:r>
          </a:p>
        </p:txBody>
      </p:sp>
      <p:sp>
        <p:nvSpPr>
          <p:cNvPr id="6" name="Título 1">
            <a:extLst>
              <a:ext uri="{FF2B5EF4-FFF2-40B4-BE49-F238E27FC236}">
                <a16:creationId xmlns:a16="http://schemas.microsoft.com/office/drawing/2014/main" id="{D6972C64-26BB-4266-9455-8E034E64FC8A}"/>
              </a:ext>
            </a:extLst>
          </p:cNvPr>
          <p:cNvSpPr>
            <a:spLocks noGrp="1"/>
          </p:cNvSpPr>
          <p:nvPr>
            <p:ph type="title"/>
          </p:nvPr>
        </p:nvSpPr>
        <p:spPr>
          <a:xfrm>
            <a:off x="0" y="1"/>
            <a:ext cx="12192000" cy="972000"/>
          </a:xfrm>
          <a:solidFill>
            <a:schemeClr val="accent1">
              <a:lumMod val="40000"/>
              <a:lumOff val="60000"/>
            </a:schemeClr>
          </a:solidFill>
        </p:spPr>
        <p:txBody>
          <a:bodyPr/>
          <a:lstStyle/>
          <a:p>
            <a:r>
              <a:rPr lang="pt-BR" dirty="0"/>
              <a:t> Algumas definições de IoT</a:t>
            </a:r>
          </a:p>
        </p:txBody>
      </p:sp>
    </p:spTree>
    <p:extLst>
      <p:ext uri="{BB962C8B-B14F-4D97-AF65-F5344CB8AC3E}">
        <p14:creationId xmlns:p14="http://schemas.microsoft.com/office/powerpoint/2010/main" val="42226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3B2A-5387-A9B1-6BB8-65457708E753}"/>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93BD42A-3C3B-E562-CA6D-7A0AE985EB3F}"/>
              </a:ext>
            </a:extLst>
          </p:cNvPr>
          <p:cNvSpPr>
            <a:spLocks noGrp="1"/>
          </p:cNvSpPr>
          <p:nvPr>
            <p:ph idx="1"/>
          </p:nvPr>
        </p:nvSpPr>
        <p:spPr>
          <a:xfrm>
            <a:off x="838200" y="1287743"/>
            <a:ext cx="10515600" cy="4863042"/>
          </a:xfrm>
        </p:spPr>
        <p:txBody>
          <a:bodyPr>
            <a:normAutofit/>
          </a:bodyPr>
          <a:lstStyle/>
          <a:p>
            <a:pPr marL="0" indent="0">
              <a:buNone/>
            </a:pPr>
            <a:r>
              <a:rPr lang="pt-BR" dirty="0"/>
              <a:t>“Uma </a:t>
            </a:r>
            <a:r>
              <a:rPr lang="pt-BR" i="1" dirty="0">
                <a:solidFill>
                  <a:schemeClr val="accent4">
                    <a:lumMod val="75000"/>
                  </a:schemeClr>
                </a:solidFill>
              </a:rPr>
              <a:t>infraestrutura de rede dinâmica global </a:t>
            </a:r>
            <a:r>
              <a:rPr lang="pt-BR" dirty="0"/>
              <a:t>com capacidades de </a:t>
            </a:r>
            <a:r>
              <a:rPr lang="pt-BR" i="1" dirty="0">
                <a:solidFill>
                  <a:schemeClr val="accent4">
                    <a:lumMod val="75000"/>
                  </a:schemeClr>
                </a:solidFill>
              </a:rPr>
              <a:t>auto configuração</a:t>
            </a:r>
            <a:r>
              <a:rPr lang="pt-BR" dirty="0"/>
              <a:t>, baseada em </a:t>
            </a:r>
            <a:r>
              <a:rPr lang="pt-BR" i="1" dirty="0">
                <a:solidFill>
                  <a:schemeClr val="accent4">
                    <a:lumMod val="75000"/>
                  </a:schemeClr>
                </a:solidFill>
              </a:rPr>
              <a:t>protocolos de comunicação padronizados e Interoperáveis</a:t>
            </a:r>
            <a:r>
              <a:rPr lang="pt-BR" dirty="0"/>
              <a:t> onde “coisas” </a:t>
            </a:r>
            <a:r>
              <a:rPr lang="pt-BR" i="1" dirty="0">
                <a:solidFill>
                  <a:schemeClr val="accent4">
                    <a:lumMod val="75000"/>
                  </a:schemeClr>
                </a:solidFill>
              </a:rPr>
              <a:t>físicas e virtuais </a:t>
            </a:r>
            <a:r>
              <a:rPr lang="pt-BR" dirty="0"/>
              <a:t>tem </a:t>
            </a:r>
            <a:r>
              <a:rPr lang="pt-BR" i="1" dirty="0">
                <a:solidFill>
                  <a:schemeClr val="accent4">
                    <a:lumMod val="75000"/>
                  </a:schemeClr>
                </a:solidFill>
              </a:rPr>
              <a:t>identidades atributos físicos e personalidades digitais</a:t>
            </a:r>
            <a:r>
              <a:rPr lang="pt-BR" dirty="0"/>
              <a:t>, usam </a:t>
            </a:r>
            <a:r>
              <a:rPr lang="pt-BR" i="1" dirty="0">
                <a:solidFill>
                  <a:schemeClr val="accent4">
                    <a:lumMod val="75000"/>
                  </a:schemeClr>
                </a:solidFill>
              </a:rPr>
              <a:t>interfaces inteligentes </a:t>
            </a:r>
            <a:r>
              <a:rPr lang="pt-BR" dirty="0"/>
              <a:t>e são </a:t>
            </a:r>
            <a:r>
              <a:rPr lang="pt-BR" i="1" dirty="0">
                <a:solidFill>
                  <a:schemeClr val="accent4">
                    <a:lumMod val="75000"/>
                  </a:schemeClr>
                </a:solidFill>
              </a:rPr>
              <a:t>perfeitamente integrados </a:t>
            </a:r>
            <a:r>
              <a:rPr lang="pt-BR" dirty="0"/>
              <a:t>numa </a:t>
            </a:r>
            <a:r>
              <a:rPr lang="pt-BR" i="1" dirty="0">
                <a:solidFill>
                  <a:schemeClr val="accent4">
                    <a:lumMod val="75000"/>
                  </a:schemeClr>
                </a:solidFill>
              </a:rPr>
              <a:t>rede de informação</a:t>
            </a:r>
            <a:r>
              <a:rPr lang="pt-BR" dirty="0"/>
              <a:t>.“</a:t>
            </a:r>
          </a:p>
        </p:txBody>
      </p:sp>
      <p:sp>
        <p:nvSpPr>
          <p:cNvPr id="6" name="Título 1">
            <a:extLst>
              <a:ext uri="{FF2B5EF4-FFF2-40B4-BE49-F238E27FC236}">
                <a16:creationId xmlns:a16="http://schemas.microsoft.com/office/drawing/2014/main" id="{CCD8AB06-8CCD-6205-A0EF-F385219A25BF}"/>
              </a:ext>
            </a:extLst>
          </p:cNvPr>
          <p:cNvSpPr>
            <a:spLocks noGrp="1"/>
          </p:cNvSpPr>
          <p:nvPr>
            <p:ph type="title"/>
          </p:nvPr>
        </p:nvSpPr>
        <p:spPr>
          <a:xfrm>
            <a:off x="0" y="1"/>
            <a:ext cx="12192000" cy="972000"/>
          </a:xfrm>
          <a:solidFill>
            <a:schemeClr val="accent1">
              <a:lumMod val="40000"/>
              <a:lumOff val="60000"/>
            </a:schemeClr>
          </a:solidFill>
        </p:spPr>
        <p:txBody>
          <a:bodyPr/>
          <a:lstStyle/>
          <a:p>
            <a:r>
              <a:rPr lang="pt-BR" dirty="0"/>
              <a:t> Algumas definições de IoT</a:t>
            </a:r>
          </a:p>
        </p:txBody>
      </p:sp>
      <p:pic>
        <p:nvPicPr>
          <p:cNvPr id="2050" name="Picture 2" descr="5 ° Pilar da Indústria 4.0 - Internet das Coisas (IoT)">
            <a:extLst>
              <a:ext uri="{FF2B5EF4-FFF2-40B4-BE49-F238E27FC236}">
                <a16:creationId xmlns:a16="http://schemas.microsoft.com/office/drawing/2014/main" id="{B2780C58-192C-8C32-2A40-F10A215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916" y="3504920"/>
            <a:ext cx="4736167" cy="32663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17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E58CD-067D-5F6B-536B-30C50A061F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16EA0C-4076-430B-FAE3-FE2BCFCBECDD}"/>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que não é IoT</a:t>
            </a:r>
          </a:p>
        </p:txBody>
      </p:sp>
      <p:sp>
        <p:nvSpPr>
          <p:cNvPr id="3" name="Espaço Reservado para Conteúdo 2">
            <a:extLst>
              <a:ext uri="{FF2B5EF4-FFF2-40B4-BE49-F238E27FC236}">
                <a16:creationId xmlns:a16="http://schemas.microsoft.com/office/drawing/2014/main" id="{BA5193C3-30EC-9F6F-A549-E97291500E46}"/>
              </a:ext>
            </a:extLst>
          </p:cNvPr>
          <p:cNvSpPr>
            <a:spLocks noGrp="1"/>
          </p:cNvSpPr>
          <p:nvPr>
            <p:ph idx="1"/>
          </p:nvPr>
        </p:nvSpPr>
        <p:spPr>
          <a:xfrm>
            <a:off x="838200" y="1825625"/>
            <a:ext cx="10515600" cy="4863042"/>
          </a:xfrm>
        </p:spPr>
        <p:txBody>
          <a:bodyPr>
            <a:normAutofit/>
          </a:bodyPr>
          <a:lstStyle/>
          <a:p>
            <a:r>
              <a:rPr lang="pt-BR" dirty="0"/>
              <a:t>M2M (comunicação máquina a máquina)</a:t>
            </a:r>
          </a:p>
          <a:p>
            <a:pPr marL="0" indent="0">
              <a:buNone/>
            </a:pPr>
            <a:endParaRPr lang="pt-BR" dirty="0"/>
          </a:p>
          <a:p>
            <a:r>
              <a:rPr lang="pt-BR" dirty="0"/>
              <a:t>Celular conversando com equipamento</a:t>
            </a:r>
          </a:p>
          <a:p>
            <a:pPr marL="0" indent="0">
              <a:buNone/>
            </a:pPr>
            <a:endParaRPr lang="pt-BR" dirty="0"/>
          </a:p>
          <a:p>
            <a:r>
              <a:rPr lang="pt-BR" dirty="0"/>
              <a:t>Soluções proprietárias (sem padrões abertos)</a:t>
            </a:r>
          </a:p>
          <a:p>
            <a:pPr marL="0" indent="0">
              <a:buNone/>
            </a:pPr>
            <a:endParaRPr lang="pt-BR" dirty="0"/>
          </a:p>
          <a:p>
            <a:r>
              <a:rPr lang="pt-BR" dirty="0"/>
              <a:t>Soluções locais</a:t>
            </a:r>
          </a:p>
          <a:p>
            <a:pPr marL="0" indent="0">
              <a:buNone/>
            </a:pPr>
            <a:endParaRPr lang="pt-BR" dirty="0"/>
          </a:p>
          <a:p>
            <a:r>
              <a:rPr lang="pt-BR" dirty="0"/>
              <a:t>Supervisório</a:t>
            </a:r>
          </a:p>
        </p:txBody>
      </p:sp>
    </p:spTree>
    <p:extLst>
      <p:ext uri="{BB962C8B-B14F-4D97-AF65-F5344CB8AC3E}">
        <p14:creationId xmlns:p14="http://schemas.microsoft.com/office/powerpoint/2010/main" val="256855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4B6E-AFD9-33B2-0A57-F491BC368D3B}"/>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C0C3399-1FDC-D737-88EA-67DCEE9F43A2}"/>
              </a:ext>
            </a:extLst>
          </p:cNvPr>
          <p:cNvSpPr>
            <a:spLocks noGrp="1"/>
          </p:cNvSpPr>
          <p:nvPr>
            <p:ph idx="1"/>
          </p:nvPr>
        </p:nvSpPr>
        <p:spPr>
          <a:xfrm>
            <a:off x="838200" y="1825625"/>
            <a:ext cx="10515600" cy="4863042"/>
          </a:xfrm>
        </p:spPr>
        <p:txBody>
          <a:bodyPr>
            <a:normAutofit fontScale="92500" lnSpcReduction="20000"/>
          </a:bodyPr>
          <a:lstStyle/>
          <a:p>
            <a:pPr marL="0" indent="0">
              <a:lnSpc>
                <a:spcPct val="120000"/>
              </a:lnSpc>
              <a:buNone/>
            </a:pPr>
            <a:r>
              <a:rPr lang="pt-BR" dirty="0"/>
              <a:t>Para melhor esclarecer o que é IoT consideremos situações que não são IoT:</a:t>
            </a:r>
          </a:p>
          <a:p>
            <a:pPr marL="0" indent="0">
              <a:lnSpc>
                <a:spcPct val="120000"/>
              </a:lnSpc>
              <a:buNone/>
            </a:pPr>
            <a:endParaRPr lang="pt-BR" dirty="0"/>
          </a:p>
          <a:p>
            <a:pPr>
              <a:lnSpc>
                <a:spcPct val="120000"/>
              </a:lnSpc>
            </a:pPr>
            <a:r>
              <a:rPr lang="pt-BR" dirty="0"/>
              <a:t>A simples comunicação de máquina com máquina (M2M) ou de um dispositivo qualquer com computador, sem a possibilidade de conexão web, sem endereçamento único, não constitui IoT.</a:t>
            </a:r>
          </a:p>
          <a:p>
            <a:pPr marL="0" indent="0">
              <a:lnSpc>
                <a:spcPct val="120000"/>
              </a:lnSpc>
              <a:buNone/>
            </a:pPr>
            <a:endParaRPr lang="pt-BR" dirty="0"/>
          </a:p>
          <a:p>
            <a:pPr>
              <a:lnSpc>
                <a:spcPct val="120000"/>
              </a:lnSpc>
            </a:pPr>
            <a:r>
              <a:rPr lang="pt-BR" dirty="0"/>
              <a:t>Uma aplicação que se constitui simplesmente de um dispositivo de campo comunicando com uma aplicação de celular, através de qualquer protocolo, sem a possibilidade de interconexão com outros dispositivos e outras redes, não é IoT</a:t>
            </a:r>
          </a:p>
        </p:txBody>
      </p:sp>
      <p:sp>
        <p:nvSpPr>
          <p:cNvPr id="6" name="Título 1">
            <a:extLst>
              <a:ext uri="{FF2B5EF4-FFF2-40B4-BE49-F238E27FC236}">
                <a16:creationId xmlns:a16="http://schemas.microsoft.com/office/drawing/2014/main" id="{935BDD24-E542-1F61-1D4B-B9140B20F2D2}"/>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que não é IoT</a:t>
            </a:r>
          </a:p>
        </p:txBody>
      </p:sp>
    </p:spTree>
    <p:extLst>
      <p:ext uri="{BB962C8B-B14F-4D97-AF65-F5344CB8AC3E}">
        <p14:creationId xmlns:p14="http://schemas.microsoft.com/office/powerpoint/2010/main" val="303997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1DA6E-4E4B-B779-1C0B-9F6689B42FAD}"/>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3717EF-9834-5125-E013-D819B06F971B}"/>
              </a:ext>
            </a:extLst>
          </p:cNvPr>
          <p:cNvSpPr>
            <a:spLocks noGrp="1"/>
          </p:cNvSpPr>
          <p:nvPr>
            <p:ph idx="1"/>
          </p:nvPr>
        </p:nvSpPr>
        <p:spPr>
          <a:xfrm>
            <a:off x="838200" y="1825625"/>
            <a:ext cx="10515600" cy="4863042"/>
          </a:xfrm>
        </p:spPr>
        <p:txBody>
          <a:bodyPr>
            <a:normAutofit/>
          </a:bodyPr>
          <a:lstStyle/>
          <a:p>
            <a:pPr>
              <a:lnSpc>
                <a:spcPct val="120000"/>
              </a:lnSpc>
            </a:pPr>
            <a:r>
              <a:rPr lang="pt-BR" dirty="0"/>
              <a:t>Comunicação utilizando soluções proprietárias (sem padrões abertos) que não permitam formas de conexão com outras redes e aplicações não é IoT. </a:t>
            </a:r>
          </a:p>
          <a:p>
            <a:pPr>
              <a:lnSpc>
                <a:spcPct val="120000"/>
              </a:lnSpc>
            </a:pPr>
            <a:endParaRPr lang="pt-BR" dirty="0"/>
          </a:p>
          <a:p>
            <a:pPr>
              <a:lnSpc>
                <a:spcPct val="120000"/>
              </a:lnSpc>
            </a:pPr>
            <a:r>
              <a:rPr lang="pt-BR" dirty="0"/>
              <a:t>Soluções que se limitam a uma aplicação local </a:t>
            </a:r>
          </a:p>
          <a:p>
            <a:pPr>
              <a:lnSpc>
                <a:spcPct val="120000"/>
              </a:lnSpc>
            </a:pPr>
            <a:endParaRPr lang="pt-BR" dirty="0"/>
          </a:p>
          <a:p>
            <a:pPr>
              <a:lnSpc>
                <a:spcPct val="120000"/>
              </a:lnSpc>
            </a:pPr>
            <a:r>
              <a:rPr lang="pt-BR" dirty="0"/>
              <a:t>Sistemas supervisórios não são em essência aplicações IoT, apesar de trazer algumas de suas características.</a:t>
            </a:r>
          </a:p>
        </p:txBody>
      </p:sp>
      <p:sp>
        <p:nvSpPr>
          <p:cNvPr id="6" name="Título 1">
            <a:extLst>
              <a:ext uri="{FF2B5EF4-FFF2-40B4-BE49-F238E27FC236}">
                <a16:creationId xmlns:a16="http://schemas.microsoft.com/office/drawing/2014/main" id="{65BB44D9-BD2C-5305-4077-C383BCD40860}"/>
              </a:ext>
            </a:extLst>
          </p:cNvPr>
          <p:cNvSpPr>
            <a:spLocks noGrp="1"/>
          </p:cNvSpPr>
          <p:nvPr>
            <p:ph type="title"/>
          </p:nvPr>
        </p:nvSpPr>
        <p:spPr>
          <a:xfrm>
            <a:off x="0" y="0"/>
            <a:ext cx="12192000" cy="972000"/>
          </a:xfrm>
          <a:solidFill>
            <a:schemeClr val="accent1">
              <a:lumMod val="40000"/>
              <a:lumOff val="60000"/>
            </a:schemeClr>
          </a:solidFill>
        </p:spPr>
        <p:txBody>
          <a:bodyPr/>
          <a:lstStyle/>
          <a:p>
            <a:r>
              <a:rPr lang="pt-BR" dirty="0"/>
              <a:t> O que não é IoT</a:t>
            </a:r>
          </a:p>
        </p:txBody>
      </p:sp>
    </p:spTree>
    <p:extLst>
      <p:ext uri="{BB962C8B-B14F-4D97-AF65-F5344CB8AC3E}">
        <p14:creationId xmlns:p14="http://schemas.microsoft.com/office/powerpoint/2010/main" val="364664399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4529</TotalTime>
  <Words>923</Words>
  <Application>Microsoft Office PowerPoint</Application>
  <PresentationFormat>Widescreen</PresentationFormat>
  <Paragraphs>102</Paragraphs>
  <Slides>27</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vt:i4>
      </vt:variant>
    </vt:vector>
  </HeadingPairs>
  <TitlesOfParts>
    <vt:vector size="31" baseType="lpstr">
      <vt:lpstr>Arial</vt:lpstr>
      <vt:lpstr>Calibri</vt:lpstr>
      <vt:lpstr>Calibri Light</vt:lpstr>
      <vt:lpstr>Tema do Office</vt:lpstr>
      <vt:lpstr>Introdução ao IoT</vt:lpstr>
      <vt:lpstr>Internet das Coisas - IoT</vt:lpstr>
      <vt:lpstr> Algumas definições de IoT</vt:lpstr>
      <vt:lpstr> Algumas definições de IoT</vt:lpstr>
      <vt:lpstr> Algumas definições de IoT</vt:lpstr>
      <vt:lpstr> Algumas definições de IoT</vt:lpstr>
      <vt:lpstr> O que não é IoT</vt:lpstr>
      <vt:lpstr> O que não é IoT</vt:lpstr>
      <vt:lpstr> O que não é IoT</vt:lpstr>
      <vt:lpstr> O IoT Industrial</vt:lpstr>
      <vt:lpstr> O IoT Industrial</vt:lpstr>
      <vt:lpstr> O IoT Industrial</vt:lpstr>
      <vt:lpstr> O IoT Industrial</vt:lpstr>
      <vt:lpstr>IoT – Características fundamentais</vt:lpstr>
      <vt:lpstr>IoT – Características fundamentais</vt:lpstr>
      <vt:lpstr>IoT – Modos de endereçamento</vt:lpstr>
      <vt:lpstr>IoT – Modos de endereçamento</vt:lpstr>
      <vt:lpstr>IoT e a Indústria 4.0</vt:lpstr>
      <vt:lpstr>Pilares da Indústria 4.0</vt:lpstr>
      <vt:lpstr>Arquitetura de sistemas da Indústria 4.0</vt:lpstr>
      <vt:lpstr>Arquitetura de sistemas da Indústria 4.0</vt:lpstr>
      <vt:lpstr>IoT – Cenários e aplicações</vt:lpstr>
      <vt:lpstr>Arquitetura do IoT</vt:lpstr>
      <vt:lpstr>Arquitetura do IoT – M2M vs IoT</vt:lpstr>
      <vt:lpstr>Arquitetura do IoT</vt:lpstr>
      <vt:lpstr>Arquitetura do IoT</vt:lpstr>
      <vt:lpstr>Arquitetura do IoT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ao IoT</dc:title>
  <dc:creator>Gerson Trindade</dc:creator>
  <cp:lastModifiedBy>Gerson Trindade</cp:lastModifiedBy>
  <cp:revision>10</cp:revision>
  <dcterms:created xsi:type="dcterms:W3CDTF">2024-02-26T13:38:37Z</dcterms:created>
  <dcterms:modified xsi:type="dcterms:W3CDTF">2025-07-28T14:08:32Z</dcterms:modified>
</cp:coreProperties>
</file>